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1" r:id="rId4"/>
    <p:sldId id="261" r:id="rId5"/>
    <p:sldId id="262" r:id="rId6"/>
    <p:sldId id="263" r:id="rId7"/>
    <p:sldId id="266" r:id="rId8"/>
    <p:sldId id="268" r:id="rId9"/>
    <p:sldId id="280" r:id="rId10"/>
    <p:sldId id="28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764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p-personal.ru/" TargetMode="External"/><Relationship Id="rId7" Type="http://schemas.openxmlformats.org/officeDocument/2006/relationships/image" Target="../media/image3.jpeg"/><Relationship Id="rId2" Type="http://schemas.openxmlformats.org/officeDocument/2006/relationships/hyperlink" Target="http://www.nasoup.com/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prenhall.com/desslertour/chapter3.pdf" TargetMode="External"/><Relationship Id="rId5" Type="http://schemas.openxmlformats.org/officeDocument/2006/relationships/hyperlink" Target="http://www.hrm.ru/" TargetMode="External"/><Relationship Id="rId4" Type="http://schemas.openxmlformats.org/officeDocument/2006/relationships/hyperlink" Target="http://www.hrm.ua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14300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Basic </a:t>
            </a:r>
            <a:r>
              <a:rPr lang="en-US" dirty="0" smtClean="0"/>
              <a:t>approaches to human resource management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 descr="17684_4530416338322_441603552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2133600"/>
            <a:ext cx="6786610" cy="38671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</p:spPr>
        <p:txBody>
          <a:bodyPr/>
          <a:lstStyle/>
          <a:p>
            <a:r>
              <a:rPr lang="en-US" smtClean="0"/>
              <a:t>Thank you for your attention</a:t>
            </a:r>
            <a:endParaRPr lang="ru-RU" smtClean="0"/>
          </a:p>
        </p:txBody>
      </p:sp>
      <p:pic>
        <p:nvPicPr>
          <p:cNvPr id="5" name="Picture 4" descr="claphand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12000"/>
          </a:blip>
          <a:stretch>
            <a:fillRect/>
          </a:stretch>
        </p:blipFill>
        <p:spPr>
          <a:xfrm>
            <a:off x="381000" y="1752600"/>
            <a:ext cx="8229600" cy="449580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Economic </a:t>
            </a:r>
            <a:r>
              <a:rPr lang="en-US" dirty="0" smtClean="0"/>
              <a:t>approach</a:t>
            </a:r>
            <a:r>
              <a:rPr lang="en-US" dirty="0" smtClean="0"/>
              <a:t>.</a:t>
            </a:r>
          </a:p>
          <a:p>
            <a:r>
              <a:rPr lang="en-US" dirty="0" smtClean="0"/>
              <a:t>Organic </a:t>
            </a:r>
            <a:r>
              <a:rPr lang="en-US" dirty="0" smtClean="0"/>
              <a:t>approach</a:t>
            </a:r>
            <a:r>
              <a:rPr lang="en-US" dirty="0" smtClean="0"/>
              <a:t>.</a:t>
            </a:r>
          </a:p>
          <a:p>
            <a:r>
              <a:rPr lang="en-US" dirty="0" smtClean="0"/>
              <a:t>Humanistic </a:t>
            </a:r>
            <a:r>
              <a:rPr lang="en-US" dirty="0" smtClean="0"/>
              <a:t>approach</a:t>
            </a:r>
            <a:endParaRPr lang="ru-RU" dirty="0"/>
          </a:p>
        </p:txBody>
      </p:sp>
      <p:pic>
        <p:nvPicPr>
          <p:cNvPr id="5" name="Рисунок 4" descr="dTwQqAaK7oQ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116" y="3786190"/>
            <a:ext cx="5857884" cy="28575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Recommended reading: </a:t>
            </a:r>
            <a:r>
              <a:rPr lang="ru-RU" sz="6000" dirty="0" smtClean="0"/>
              <a:t/>
            </a:r>
            <a:br>
              <a:rPr lang="ru-RU" sz="6000" dirty="0" smtClean="0"/>
            </a:br>
            <a:endParaRPr lang="ru-RU" dirty="0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3857625" y="0"/>
            <a:ext cx="5286375" cy="6858000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600" smtClean="0"/>
              <a:t>	</a:t>
            </a:r>
            <a:endParaRPr lang="ru-RU" sz="800" smtClean="0"/>
          </a:p>
          <a:p>
            <a:pPr eaLnBrk="1" hangingPunct="1">
              <a:lnSpc>
                <a:spcPct val="80000"/>
              </a:lnSpc>
            </a:pPr>
            <a:r>
              <a:rPr lang="en-US" sz="1600" smtClean="0">
                <a:solidFill>
                  <a:srgbClr val="FF0000"/>
                </a:solidFill>
              </a:rPr>
              <a:t>Summary:</a:t>
            </a:r>
            <a:endParaRPr lang="ru-RU" sz="160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1200" smtClean="0">
                <a:latin typeface="Arial" charset="0"/>
                <a:ea typeface="Times New Roman" pitchFamily="18" charset="0"/>
                <a:cs typeface="Arial" charset="0"/>
              </a:rPr>
              <a:t>1.Армстронг М. Стратегическое управление человеческими ресурсами/перевод с анг. - М.: Смысл, 2012.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en-US" sz="1200" smtClean="0">
                <a:latin typeface="Arial" charset="0"/>
                <a:cs typeface="Times New Roman" pitchFamily="18" charset="0"/>
              </a:rPr>
              <a:t>2.</a:t>
            </a:r>
            <a:r>
              <a:rPr lang="en-GB" sz="1200" smtClean="0">
                <a:latin typeface="Arial" charset="0"/>
                <a:cs typeface="Times New Roman" pitchFamily="18" charset="0"/>
              </a:rPr>
              <a:t>Armstrong M. (2006). Strategic  human resource management. Typeset by Caxon graphics Ltd.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en-US" sz="1200" smtClean="0">
                <a:latin typeface="Arial" charset="0"/>
                <a:cs typeface="Times New Roman" pitchFamily="18" charset="0"/>
              </a:rPr>
              <a:t>3.</a:t>
            </a:r>
            <a:r>
              <a:rPr lang="en-US" sz="120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Arthur D. Fundamentals of Human Resources Management.</a:t>
            </a:r>
            <a:r>
              <a:rPr lang="en-GB" sz="120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fourth edition. </a:t>
            </a:r>
            <a:r>
              <a:rPr lang="en-US" sz="120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Amacom</a:t>
            </a:r>
            <a:r>
              <a:rPr lang="ru-RU" sz="120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, 2011.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120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4. </a:t>
            </a:r>
            <a:r>
              <a:rPr lang="ru-RU" sz="1200" smtClean="0">
                <a:latin typeface="Arial" charset="0"/>
                <a:cs typeface="Times New Roman" pitchFamily="18" charset="0"/>
              </a:rPr>
              <a:t>Бакирова Г.Х. Управление человеческими ресурсами. – СПб.: Речь, 2010. 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1200" smtClean="0">
                <a:latin typeface="Arial" charset="0"/>
                <a:cs typeface="Times New Roman" pitchFamily="18" charset="0"/>
              </a:rPr>
              <a:t>5.Бакирова Г.Х. Тренинг по управлению персоналом. СПб.: Речь, 2011. 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1200" smtClean="0">
                <a:latin typeface="Arial" charset="0"/>
                <a:cs typeface="Times New Roman" pitchFamily="18" charset="0"/>
              </a:rPr>
              <a:t>6..Базаров Т.Ю. Управление персоналом. Практикум. – М.:ЮНИТИ-ДАНА, 2013. 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ru-RU" sz="1200" smtClean="0">
                <a:cs typeface="Times New Roman" pitchFamily="18" charset="0"/>
              </a:rPr>
              <a:t>Барбара Арт. </a:t>
            </a:r>
            <a:r>
              <a:rPr lang="en-US" sz="1200" smtClean="0">
                <a:cs typeface="Times New Roman" pitchFamily="18" charset="0"/>
              </a:rPr>
              <a:t>Bersin</a:t>
            </a:r>
            <a:r>
              <a:rPr lang="ru-RU" sz="1200" smtClean="0">
                <a:cs typeface="Times New Roman" pitchFamily="18" charset="0"/>
              </a:rPr>
              <a:t> &amp; </a:t>
            </a:r>
            <a:r>
              <a:rPr lang="en-US" sz="1200" smtClean="0">
                <a:cs typeface="Times New Roman" pitchFamily="18" charset="0"/>
              </a:rPr>
              <a:t>Associates</a:t>
            </a:r>
            <a:r>
              <a:rPr lang="ru-RU" sz="1200" smtClean="0">
                <a:cs typeface="Times New Roman" pitchFamily="18" charset="0"/>
              </a:rPr>
              <a:t> © 2011. </a:t>
            </a:r>
            <a:r>
              <a:rPr lang="en-US" sz="1200" smtClean="0">
                <a:cs typeface="Times New Roman" pitchFamily="18" charset="0"/>
              </a:rPr>
              <a:t>High-Impact Leadership Development for the 21st Century (Part 1): Key Findings, Trends and Analytics.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1200" smtClean="0">
                <a:latin typeface="Arial" charset="0"/>
                <a:cs typeface="Times New Roman" pitchFamily="18" charset="0"/>
              </a:rPr>
              <a:t>8.Борисова Е.А. Оценка и аттестация персонала. – СПб: Питер, 2013.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1200" smtClean="0">
                <a:latin typeface="Arial" charset="0"/>
                <a:cs typeface="Times New Roman" pitchFamily="18" charset="0"/>
              </a:rPr>
              <a:t>9.Дубинская Е.Н.Техники подбора персонала. - СПб.: Речь, 2012. 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en-US" sz="1200" smtClean="0">
                <a:latin typeface="Arial" charset="0"/>
                <a:cs typeface="Times New Roman" pitchFamily="18" charset="0"/>
              </a:rPr>
              <a:t>10</a:t>
            </a:r>
            <a:r>
              <a:rPr lang="en-GB" sz="1200" smtClean="0">
                <a:latin typeface="Arial" charset="0"/>
                <a:cs typeface="Times New Roman" pitchFamily="18" charset="0"/>
              </a:rPr>
              <a:t>.Blancero D., Boroski J., Dyer L. Key competencies for a transformed human resource organization: results of a field study </a:t>
            </a:r>
            <a:r>
              <a:rPr lang="en-US" sz="1200" smtClean="0">
                <a:latin typeface="Arial" charset="0"/>
                <a:cs typeface="Times New Roman" pitchFamily="18" charset="0"/>
              </a:rPr>
              <a:t>// </a:t>
            </a:r>
            <a:r>
              <a:rPr lang="en-GB" sz="1200" smtClean="0">
                <a:latin typeface="Arial" charset="0"/>
                <a:cs typeface="Times New Roman" pitchFamily="18" charset="0"/>
              </a:rPr>
              <a:t>Human resource management</a:t>
            </a:r>
            <a:r>
              <a:rPr lang="en-US" sz="1200" smtClean="0">
                <a:latin typeface="Arial" charset="0"/>
                <a:cs typeface="Times New Roman" pitchFamily="18" charset="0"/>
              </a:rPr>
              <a:t>.</a:t>
            </a:r>
            <a:r>
              <a:rPr lang="en-GB" sz="1200" smtClean="0">
                <a:latin typeface="Arial" charset="0"/>
                <a:cs typeface="Times New Roman" pitchFamily="18" charset="0"/>
              </a:rPr>
              <a:t> - 2011. Vol.35</a:t>
            </a:r>
            <a:r>
              <a:rPr lang="en-US" sz="1200" smtClean="0">
                <a:latin typeface="Arial" charset="0"/>
                <a:cs typeface="Times New Roman" pitchFamily="18" charset="0"/>
              </a:rPr>
              <a:t>.</a:t>
            </a:r>
            <a:r>
              <a:rPr lang="en-GB" sz="1200" smtClean="0">
                <a:latin typeface="Arial" charset="0"/>
                <a:cs typeface="Times New Roman" pitchFamily="18" charset="0"/>
              </a:rPr>
              <a:t> - </a:t>
            </a:r>
            <a:r>
              <a:rPr lang="en-US" sz="1200" smtClean="0">
                <a:latin typeface="Arial" charset="0"/>
                <a:cs typeface="Times New Roman" pitchFamily="18" charset="0"/>
              </a:rPr>
              <a:t>№</a:t>
            </a:r>
            <a:r>
              <a:rPr lang="en-GB" sz="1200" smtClean="0">
                <a:latin typeface="Arial" charset="0"/>
                <a:cs typeface="Times New Roman" pitchFamily="18" charset="0"/>
              </a:rPr>
              <a:t> 3</a:t>
            </a:r>
            <a:r>
              <a:rPr lang="en-US" sz="1200" smtClean="0">
                <a:latin typeface="Arial" charset="0"/>
                <a:cs typeface="Times New Roman" pitchFamily="18" charset="0"/>
              </a:rPr>
              <a:t>.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en-US" sz="1200" smtClean="0">
                <a:latin typeface="Times New Roman" pitchFamily="18" charset="0"/>
                <a:cs typeface="Times New Roman" pitchFamily="18" charset="0"/>
              </a:rPr>
              <a:t>11.</a:t>
            </a: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Stewart G., Brown K.G. Human Resource Management.</a:t>
            </a:r>
            <a:r>
              <a:rPr lang="en-US" sz="1200" smtClean="0">
                <a:latin typeface="Times New Roman" pitchFamily="18" charset="0"/>
                <a:cs typeface="Times New Roman" pitchFamily="18" charset="0"/>
              </a:rPr>
              <a:t> Linking strategy to practice. </a:t>
            </a: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Wiley</a:t>
            </a:r>
            <a:r>
              <a:rPr lang="ru-RU" sz="12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2010.</a:t>
            </a:r>
            <a:endParaRPr lang="en-US" sz="120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endParaRPr lang="ru-RU" sz="1200" b="1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en-US" sz="1200" b="1" smtClean="0">
                <a:solidFill>
                  <a:srgbClr val="FF0000"/>
                </a:solidFill>
              </a:rPr>
              <a:t>Further Reading</a:t>
            </a:r>
            <a:endParaRPr lang="ru-RU" sz="1200" b="1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1200" smtClean="0">
                <a:latin typeface="Arial" charset="0"/>
                <a:cs typeface="Times New Roman" pitchFamily="18" charset="0"/>
              </a:rPr>
              <a:t>1.Базаров Т.Ю. Технология центров оценки персонала: процессы и результаты. - М.: Кнорус, 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1200" smtClean="0">
                <a:latin typeface="Arial" charset="0"/>
                <a:cs typeface="Times New Roman" pitchFamily="18" charset="0"/>
              </a:rPr>
              <a:t>2.Дубинская Е.Н.Техники подбора персонала. - СПб.: Речь, 2012. 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>3.Кибанов А.Я. Управление персоналом. Учебник. - М.: ИНФРА-М, 2012.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>4.Ковалев С.В. Работа с персоналом. </a:t>
            </a:r>
            <a:r>
              <a:rPr lang="ru-RU" sz="1200" smtClean="0">
                <a:cs typeface="Times New Roman" pitchFamily="18" charset="0"/>
              </a:rPr>
              <a:t>–</a:t>
            </a:r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> М.: Альфа-Пресс, 2008.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1200" smtClean="0">
                <a:latin typeface="Arial" charset="0"/>
                <a:cs typeface="Times New Roman" pitchFamily="18" charset="0"/>
              </a:rPr>
              <a:t>5.Почебут Л.Г., Чикер В.А.Организационная социальная психология. - СПб.: Речь, 2010. 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1200" smtClean="0">
                <a:latin typeface="Arial" charset="0"/>
                <a:cs typeface="Times New Roman" pitchFamily="18" charset="0"/>
              </a:rPr>
              <a:t>6.Практикум по психологии менеджмента и профессиональной деятельности/под ред.Г.С.Никифорова, М.А.Дмитриевой и др. - СПб.: Речь, 2013. 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en-US" sz="1200" smtClean="0"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en-GB" sz="1200" smtClean="0">
                <a:latin typeface="Times New Roman" pitchFamily="18" charset="0"/>
                <a:cs typeface="Times New Roman" pitchFamily="18" charset="0"/>
              </a:rPr>
              <a:t>Becker G.S. (2011) Human capital: Theoretical and Empirical Analysis. - N-Y., 2011</a:t>
            </a:r>
            <a:r>
              <a:rPr lang="en-US" sz="12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en-US" sz="1200" b="1" smtClean="0">
                <a:latin typeface="Times New Roman" pitchFamily="18" charset="0"/>
                <a:cs typeface="Times New Roman" pitchFamily="18" charset="0"/>
              </a:rPr>
              <a:t>Internet resources. 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en-US" sz="1200" smtClean="0">
                <a:latin typeface="Times New Roman" pitchFamily="18" charset="0"/>
                <a:cs typeface="Times New Roman" pitchFamily="18" charset="0"/>
                <a:hlinkClick r:id="rId2"/>
              </a:rPr>
              <a:t>www.nasoup.com</a:t>
            </a:r>
            <a:r>
              <a:rPr lang="en-US" sz="1200" smtClean="0">
                <a:latin typeface="Times New Roman" pitchFamily="18" charset="0"/>
                <a:cs typeface="Times New Roman" pitchFamily="18" charset="0"/>
              </a:rPr>
              <a:t>. http://www.azps.ru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en-US" sz="1200" smtClean="0">
                <a:latin typeface="Times New Roman" pitchFamily="18" charset="0"/>
                <a:cs typeface="Times New Roman" pitchFamily="18" charset="0"/>
                <a:hlinkClick r:id="rId3"/>
              </a:rPr>
              <a:t>http://www.top-personal.ru</a:t>
            </a:r>
            <a:r>
              <a:rPr lang="en-US" sz="12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en-US" sz="1200" smtClean="0">
                <a:latin typeface="Times New Roman" pitchFamily="18" charset="0"/>
                <a:cs typeface="Times New Roman" pitchFamily="18" charset="0"/>
                <a:hlinkClick r:id="rId4"/>
              </a:rPr>
              <a:t>http://www.hrm.ua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en-US" sz="1200" smtClean="0">
                <a:latin typeface="Times New Roman" pitchFamily="18" charset="0"/>
                <a:cs typeface="Times New Roman" pitchFamily="18" charset="0"/>
                <a:hlinkClick r:id="rId5"/>
              </a:rPr>
              <a:t>http://www.hrm.ru</a:t>
            </a:r>
            <a:r>
              <a:rPr lang="en-US" sz="12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en-US" sz="1200" smtClean="0">
                <a:latin typeface="Times New Roman" pitchFamily="18" charset="0"/>
                <a:cs typeface="Times New Roman" pitchFamily="18" charset="0"/>
                <a:hlinkClick r:id="rId6"/>
              </a:rPr>
              <a:t>http://www.prenhall.com/desslertour/chapter3.pdf</a:t>
            </a:r>
            <a:endParaRPr lang="en-US" sz="12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3076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7" name="Содержимое 4" descr="http://www.psy-files.ru/templates/school/images/books.jpg"/>
          <p:cNvPicPr>
            <a:picLocks noGrp="1"/>
          </p:cNvPicPr>
          <p:nvPr>
            <p:ph idx="1"/>
          </p:nvPr>
        </p:nvPicPr>
        <p:blipFill>
          <a:blip r:embed="rId7"/>
          <a:srcRect l="10263" r="10263"/>
          <a:stretch>
            <a:fillRect/>
          </a:stretch>
        </p:blipFill>
        <p:spPr>
          <a:xfrm>
            <a:off x="0" y="1447800"/>
            <a:ext cx="3886200" cy="44958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Economic </a:t>
            </a:r>
            <a:r>
              <a:rPr lang="en-US" dirty="0" smtClean="0"/>
              <a:t>approach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economic approach to management has given rise to the concept </a:t>
            </a:r>
            <a:r>
              <a:rPr lang="en-US" i="1" dirty="0" smtClean="0"/>
              <a:t>of use of a manpower. </a:t>
            </a:r>
          </a:p>
          <a:p>
            <a:r>
              <a:rPr lang="en-US" dirty="0" smtClean="0"/>
              <a:t>Within the limits of this approach the leading place occupies technical (i.e. Directed on mastering by </a:t>
            </a:r>
            <a:r>
              <a:rPr lang="en-US" dirty="0" smtClean="0"/>
              <a:t>lab our </a:t>
            </a:r>
            <a:r>
              <a:rPr lang="en-US" dirty="0" smtClean="0"/>
              <a:t>receptions), instead of administrative preparation of people at the enterprise. 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organization </a:t>
            </a:r>
            <a:r>
              <a:rPr lang="en-US" dirty="0" smtClean="0"/>
              <a:t>here means orderliness of relations between clearly outlined parts whole, having a certain order. 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organization </a:t>
            </a:r>
            <a:r>
              <a:rPr lang="en-US" dirty="0" smtClean="0"/>
              <a:t>is a set of mechanical relations, and to operate it should like the mechanism: </a:t>
            </a:r>
            <a:r>
              <a:rPr lang="en-US" dirty="0" smtClean="0"/>
              <a:t>effectively</a:t>
            </a:r>
            <a:r>
              <a:rPr lang="en-US" dirty="0" smtClean="0"/>
              <a:t>, reliably and </a:t>
            </a:r>
            <a:r>
              <a:rPr lang="en-US" dirty="0" smtClean="0"/>
              <a:t>predictably.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3008313" cy="4286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main principles of the concept of labor resources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0"/>
            <a:ext cx="5354668" cy="6858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Maintenance of unity of a management - subordinates receive orders only from one chief; </a:t>
            </a:r>
          </a:p>
          <a:p>
            <a:r>
              <a:rPr lang="en-US" dirty="0" smtClean="0"/>
              <a:t>Observance of a strict administrative vertical - a chain of management from the chief to the subordinate goes down from top to down on all </a:t>
            </a:r>
            <a:r>
              <a:rPr lang="en-US" dirty="0" err="1" smtClean="0"/>
              <a:t>organisation</a:t>
            </a:r>
            <a:r>
              <a:rPr lang="en-US" dirty="0" smtClean="0"/>
              <a:t> and is used as the channel for communications and decision-making; </a:t>
            </a:r>
          </a:p>
          <a:p>
            <a:r>
              <a:rPr lang="en-US" dirty="0" smtClean="0"/>
              <a:t>Fixation of necessary and sufficient volume of the control - number of the people, subordinated to one chief, should be such that it did not create a problem for communications and coordination; </a:t>
            </a:r>
          </a:p>
          <a:p>
            <a:r>
              <a:rPr lang="en-US" dirty="0" smtClean="0"/>
              <a:t>Observance of clear split of staff and linear structures of the </a:t>
            </a:r>
            <a:r>
              <a:rPr lang="en-US" dirty="0" err="1" smtClean="0"/>
              <a:t>organisation</a:t>
            </a:r>
            <a:r>
              <a:rPr lang="en-US" dirty="0" smtClean="0"/>
              <a:t> - the staff personnel, being responsible for the activity maintenance, under no circumstances cannot carry out imperious powers by which linear heads are allocated;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 descr="538238_420490654700811_1612784361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3" y="1428736"/>
            <a:ext cx="3286148" cy="492922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Balance achievement between the power and responsibility - is senseless to do someone responsible for any work if corresponding powers are not conferred to it; </a:t>
            </a:r>
          </a:p>
          <a:p>
            <a:r>
              <a:rPr lang="en-US" dirty="0" smtClean="0"/>
              <a:t>Discipline maintenance - submission, sense of duty, energy and display of external signs on respect should be carried out according to the accepted rules and customs; </a:t>
            </a:r>
          </a:p>
          <a:p>
            <a:r>
              <a:rPr lang="en-US" dirty="0" smtClean="0"/>
              <a:t>Achievement of submission of individual interests to a common cause by means of hardness, a personal example, fair agreements and the constant control;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0"/>
            <a:ext cx="6372212" cy="1428736"/>
          </a:xfrm>
        </p:spPr>
        <p:txBody>
          <a:bodyPr>
            <a:normAutofit/>
          </a:bodyPr>
          <a:lstStyle/>
          <a:p>
            <a:r>
              <a:rPr lang="en-US" b="1" dirty="0" smtClean="0"/>
              <a:t>Organic approach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Within the limits of an organic paradigm have consistently developed the concept </a:t>
            </a:r>
            <a:r>
              <a:rPr lang="en-US" sz="2400" i="1" dirty="0" smtClean="0"/>
              <a:t>of management of the personnel and the management concept human resources. </a:t>
            </a:r>
          </a:p>
          <a:p>
            <a:r>
              <a:rPr lang="en-US" sz="2400" dirty="0" smtClean="0"/>
              <a:t>The organizational approach has designated new prospect of management of the personnel, having deduced this type of administrative activity is far for frameworks of traditional functions of the </a:t>
            </a:r>
            <a:r>
              <a:rPr lang="en-US" sz="2400" dirty="0" smtClean="0"/>
              <a:t>organization </a:t>
            </a:r>
            <a:r>
              <a:rPr lang="en-US" sz="2400" dirty="0" smtClean="0"/>
              <a:t>of work and the salary.</a:t>
            </a:r>
          </a:p>
          <a:p>
            <a:r>
              <a:rPr lang="en-US" sz="2400" dirty="0" smtClean="0"/>
              <a:t> Personnel function from registration-control gradually became developing and has extended on search and selection of workers, planning of career of significant figures for the </a:t>
            </a:r>
            <a:r>
              <a:rPr lang="en-US" sz="2400" dirty="0" smtClean="0"/>
              <a:t>organization, </a:t>
            </a:r>
            <a:r>
              <a:rPr lang="en-US" sz="2400" dirty="0" smtClean="0"/>
              <a:t>an estimation of workers of administrative personnel, increase of their qualification. 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first </a:t>
            </a:r>
            <a:r>
              <a:rPr lang="en-US" dirty="0" smtClean="0"/>
              <a:t>organizations </a:t>
            </a:r>
            <a:r>
              <a:rPr lang="en-US" dirty="0" smtClean="0"/>
              <a:t>starting with an identification with the human person, has entered into a scientific turn such key concepts, as the purposes, requirements, motives, and also a birth, a growing, ageing and death or </a:t>
            </a:r>
            <a:r>
              <a:rPr lang="en-US" dirty="0" smtClean="0"/>
              <a:t>organization </a:t>
            </a:r>
            <a:r>
              <a:rPr lang="en-US" dirty="0" smtClean="0"/>
              <a:t>revival. </a:t>
            </a:r>
          </a:p>
          <a:p>
            <a:r>
              <a:rPr lang="en-US" dirty="0" smtClean="0"/>
              <a:t>The second, having accepted as the sample for the description of an organizational reality functioning of a human brain (“the </a:t>
            </a:r>
            <a:r>
              <a:rPr lang="en-US" dirty="0" smtClean="0"/>
              <a:t>organization </a:t>
            </a:r>
            <a:r>
              <a:rPr lang="en-US" dirty="0" smtClean="0"/>
              <a:t>as a brain processing the information”), has allowed to look at the </a:t>
            </a:r>
            <a:r>
              <a:rPr lang="en-US" dirty="0" smtClean="0"/>
              <a:t>organization </a:t>
            </a:r>
            <a:r>
              <a:rPr lang="en-US" dirty="0" smtClean="0"/>
              <a:t>as on meeting of the parts connected by lines of management, communications and the control.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Humanistic </a:t>
            </a:r>
            <a:r>
              <a:rPr lang="en-US" dirty="0" smtClean="0"/>
              <a:t>approach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humanistic paradigm developing recently starts with the concept </a:t>
            </a:r>
            <a:r>
              <a:rPr lang="en-US" i="1" dirty="0" smtClean="0"/>
              <a:t>of management of the person and from representation about the </a:t>
            </a:r>
            <a:r>
              <a:rPr lang="en-US" i="1" dirty="0" smtClean="0"/>
              <a:t>organization </a:t>
            </a:r>
            <a:r>
              <a:rPr lang="en-US" i="1" dirty="0" smtClean="0"/>
              <a:t>as a cultural phenomenon. </a:t>
            </a:r>
          </a:p>
          <a:p>
            <a:r>
              <a:rPr lang="en-US" i="1" dirty="0" smtClean="0"/>
              <a:t>The organizational culture - complete representation about the purposes and the values inherent in the </a:t>
            </a:r>
            <a:r>
              <a:rPr lang="en-US" i="1" dirty="0" smtClean="0"/>
              <a:t>organization, </a:t>
            </a:r>
            <a:r>
              <a:rPr lang="en-US" dirty="0" smtClean="0"/>
              <a:t>specific</a:t>
            </a:r>
            <a:r>
              <a:rPr lang="en-US" i="1" dirty="0" smtClean="0"/>
              <a:t> </a:t>
            </a:r>
            <a:r>
              <a:rPr lang="en-US" i="1" dirty="0" smtClean="0"/>
              <a:t>principles of </a:t>
            </a:r>
            <a:r>
              <a:rPr lang="en-US" i="1" dirty="0" smtClean="0"/>
              <a:t>behavior </a:t>
            </a:r>
            <a:r>
              <a:rPr lang="en-US" i="1" dirty="0" smtClean="0"/>
              <a:t>and ways of reaction, becomes one of explanatory principles. </a:t>
            </a:r>
          </a:p>
          <a:p>
            <a:r>
              <a:rPr lang="en-US" dirty="0" smtClean="0"/>
              <a:t>Thus the culture is considered through a prism of corresponding standards of the development reflected in system of knowledge, ideologies, values, laws and daily rituals, external in relation to the </a:t>
            </a:r>
            <a:r>
              <a:rPr lang="en-US" dirty="0" smtClean="0"/>
              <a:t>organization, </a:t>
            </a:r>
            <a:r>
              <a:rPr lang="en-US" dirty="0" smtClean="0"/>
              <a:t>social </a:t>
            </a:r>
            <a:r>
              <a:rPr lang="en-US" dirty="0" smtClean="0"/>
              <a:t>communities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Influence of a cultural context on management of the personnel is represented today quite obvious. </a:t>
            </a:r>
          </a:p>
          <a:p>
            <a:r>
              <a:rPr lang="en-US" dirty="0" smtClean="0"/>
              <a:t>For example, in Japan the </a:t>
            </a:r>
            <a:r>
              <a:rPr lang="en-US" dirty="0" smtClean="0"/>
              <a:t>organization </a:t>
            </a:r>
            <a:r>
              <a:rPr lang="en-US" dirty="0" smtClean="0"/>
              <a:t>is considered not as a workplace uniting separate workers, and as collective. </a:t>
            </a:r>
          </a:p>
          <a:p>
            <a:r>
              <a:rPr lang="en-US" dirty="0" smtClean="0"/>
              <a:t>For such </a:t>
            </a:r>
            <a:r>
              <a:rPr lang="en-US" dirty="0" smtClean="0"/>
              <a:t>organization </a:t>
            </a:r>
            <a:r>
              <a:rPr lang="en-US" dirty="0" smtClean="0"/>
              <a:t>the spirit of cooperation, interdependence are characteristic; lifelong hiring transforms the </a:t>
            </a:r>
            <a:r>
              <a:rPr lang="en-US" dirty="0" smtClean="0"/>
              <a:t>organization </a:t>
            </a:r>
            <a:r>
              <a:rPr lang="en-US" dirty="0" smtClean="0"/>
              <a:t>throughout a family; between chiefs and subordinates are established </a:t>
            </a:r>
            <a:r>
              <a:rPr lang="en-US" dirty="0" smtClean="0"/>
              <a:t>paternalistic </a:t>
            </a:r>
            <a:r>
              <a:rPr lang="en-US" dirty="0" smtClean="0"/>
              <a:t>relations.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700</Words>
  <PresentationFormat>Экран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Basic approaches to human resource management</vt:lpstr>
      <vt:lpstr>Questions:</vt:lpstr>
      <vt:lpstr>Recommended reading:  </vt:lpstr>
      <vt:lpstr>Economic approach</vt:lpstr>
      <vt:lpstr>The main principles of the concept of labor resources</vt:lpstr>
      <vt:lpstr>Слайд 6</vt:lpstr>
      <vt:lpstr>Organic approach</vt:lpstr>
      <vt:lpstr>Слайд 8</vt:lpstr>
      <vt:lpstr>Humanistic approach</vt:lpstr>
      <vt:lpstr>Thank you for your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BOSS</dc:creator>
  <cp:lastModifiedBy>BOSS</cp:lastModifiedBy>
  <cp:revision>44</cp:revision>
  <dcterms:created xsi:type="dcterms:W3CDTF">2015-02-09T09:03:30Z</dcterms:created>
  <dcterms:modified xsi:type="dcterms:W3CDTF">2015-02-09T13:51:30Z</dcterms:modified>
</cp:coreProperties>
</file>